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609757119451245E-2"/>
          <c:y val="5.4883798082799327E-2"/>
          <c:w val="0.90305993000874896"/>
          <c:h val="0.84982976086322548"/>
        </c:manualLayout>
      </c:layout>
      <c:lineChart>
        <c:grouping val="standard"/>
        <c:varyColors val="0"/>
        <c:ser>
          <c:idx val="0"/>
          <c:order val="0"/>
          <c:tx>
            <c:v>Measurement results</c:v>
          </c:tx>
          <c:spPr>
            <a:ln w="19050" cap="rnd">
              <a:solidFill>
                <a:schemeClr val="accent1"/>
              </a:solidFill>
              <a:round/>
            </a:ln>
            <a:effectLst/>
          </c:spPr>
          <c:marker>
            <c:symbol val="none"/>
          </c:marker>
          <c:cat>
            <c:strRef>
              <c:f>Sheet1!$I$7:$I$11</c:f>
              <c:strCache>
                <c:ptCount val="4"/>
                <c:pt idx="1">
                  <c:v>Result A</c:v>
                </c:pt>
                <c:pt idx="2">
                  <c:v>Result B</c:v>
                </c:pt>
                <c:pt idx="3">
                  <c:v>Result C</c:v>
                </c:pt>
              </c:strCache>
            </c:strRef>
          </c:cat>
          <c:val>
            <c:numRef>
              <c:f>Sheet1!$J$7:$J$11</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0-F948-4518-A10E-A5DB0A52FF77}"/>
            </c:ext>
          </c:extLst>
        </c:ser>
        <c:ser>
          <c:idx val="1"/>
          <c:order val="1"/>
          <c:spPr>
            <a:ln w="19050" cap="rnd">
              <a:solidFill>
                <a:schemeClr val="accent2"/>
              </a:solidFill>
              <a:round/>
            </a:ln>
            <a:effectLst/>
          </c:spPr>
          <c:marker>
            <c:symbol val="none"/>
          </c:marker>
          <c:cat>
            <c:strRef>
              <c:f>Sheet1!$I$7:$I$11</c:f>
              <c:strCache>
                <c:ptCount val="4"/>
                <c:pt idx="1">
                  <c:v>Result A</c:v>
                </c:pt>
                <c:pt idx="2">
                  <c:v>Result B</c:v>
                </c:pt>
                <c:pt idx="3">
                  <c:v>Result C</c:v>
                </c:pt>
              </c:strCache>
            </c:strRef>
          </c:cat>
          <c:val>
            <c:numRef>
              <c:f>Sheet1!$K$7:$K$11</c:f>
              <c:numCache>
                <c:formatCode>General</c:formatCode>
                <c:ptCount val="5"/>
                <c:pt idx="0">
                  <c:v>2</c:v>
                </c:pt>
                <c:pt idx="1">
                  <c:v>2</c:v>
                </c:pt>
                <c:pt idx="2">
                  <c:v>2</c:v>
                </c:pt>
                <c:pt idx="3">
                  <c:v>2</c:v>
                </c:pt>
                <c:pt idx="4">
                  <c:v>2</c:v>
                </c:pt>
              </c:numCache>
            </c:numRef>
          </c:val>
          <c:smooth val="0"/>
          <c:extLst>
            <c:ext xmlns:c16="http://schemas.microsoft.com/office/drawing/2014/chart" uri="{C3380CC4-5D6E-409C-BE32-E72D297353CC}">
              <c16:uniqueId val="{00000001-F948-4518-A10E-A5DB0A52FF77}"/>
            </c:ext>
          </c:extLst>
        </c:ser>
        <c:dLbls>
          <c:showLegendKey val="0"/>
          <c:showVal val="0"/>
          <c:showCatName val="0"/>
          <c:showSerName val="0"/>
          <c:showPercent val="0"/>
          <c:showBubbleSize val="0"/>
        </c:dLbls>
        <c:marker val="1"/>
        <c:smooth val="0"/>
        <c:axId val="2075141696"/>
        <c:axId val="2075129184"/>
      </c:lineChart>
      <c:scatterChart>
        <c:scatterStyle val="lineMarker"/>
        <c:varyColors val="0"/>
        <c:ser>
          <c:idx val="2"/>
          <c:order val="2"/>
          <c:spPr>
            <a:ln w="25400" cap="rnd">
              <a:noFill/>
              <a:round/>
            </a:ln>
            <a:effectLst/>
          </c:spPr>
          <c:marker>
            <c:symbol val="circle"/>
            <c:size val="5"/>
            <c:spPr>
              <a:solidFill>
                <a:schemeClr val="accent3"/>
              </a:solidFill>
              <a:ln w="9525">
                <a:solidFill>
                  <a:schemeClr val="accent3"/>
                </a:solidFill>
              </a:ln>
              <a:effectLst/>
            </c:spPr>
          </c:marker>
          <c:errBars>
            <c:errDir val="y"/>
            <c:errBarType val="both"/>
            <c:errValType val="fixedVal"/>
            <c:noEndCap val="0"/>
            <c:val val="1.5"/>
            <c:spPr>
              <a:noFill/>
              <a:ln w="9525" cap="flat" cmpd="sng" algn="ctr">
                <a:solidFill>
                  <a:schemeClr val="tx1">
                    <a:lumMod val="65000"/>
                    <a:lumOff val="35000"/>
                  </a:schemeClr>
                </a:solidFill>
                <a:round/>
              </a:ln>
              <a:effectLst/>
            </c:spPr>
          </c:errBars>
          <c:yVal>
            <c:numRef>
              <c:f>Sheet1!$L$7:$L$11</c:f>
              <c:numCache>
                <c:formatCode>General</c:formatCode>
                <c:ptCount val="5"/>
                <c:pt idx="1">
                  <c:v>10.5</c:v>
                </c:pt>
                <c:pt idx="2">
                  <c:v>5</c:v>
                </c:pt>
                <c:pt idx="3">
                  <c:v>2.8</c:v>
                </c:pt>
              </c:numCache>
            </c:numRef>
          </c:yVal>
          <c:smooth val="0"/>
          <c:extLst>
            <c:ext xmlns:c16="http://schemas.microsoft.com/office/drawing/2014/chart" uri="{C3380CC4-5D6E-409C-BE32-E72D297353CC}">
              <c16:uniqueId val="{00000002-F948-4518-A10E-A5DB0A52FF77}"/>
            </c:ext>
          </c:extLst>
        </c:ser>
        <c:dLbls>
          <c:showLegendKey val="0"/>
          <c:showVal val="0"/>
          <c:showCatName val="0"/>
          <c:showSerName val="0"/>
          <c:showPercent val="0"/>
          <c:showBubbleSize val="0"/>
        </c:dLbls>
        <c:axId val="2075141696"/>
        <c:axId val="2075129184"/>
      </c:scatterChart>
      <c:catAx>
        <c:axId val="2075141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129184"/>
        <c:crosses val="autoZero"/>
        <c:auto val="1"/>
        <c:lblAlgn val="ctr"/>
        <c:lblOffset val="100"/>
        <c:noMultiLvlLbl val="0"/>
      </c:catAx>
      <c:valAx>
        <c:axId val="207512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14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11/9/2015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hart" Target="../charts/chart1.xml"/><Relationship Id="rId1" Type="http://schemas.openxmlformats.org/officeDocument/2006/relationships/slideLayout" Target="../slideLayouts/slideLayout8.xml"/><Relationship Id="rId5" Type="http://schemas.openxmlformats.org/officeDocument/2006/relationships/image" Target="../media/image6.e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LCS/Test%20Methods/Calibration%20of%20Balance%20LCS_TM_09/LCS_WS_09_Rev0.xlsx" TargetMode="External"/><Relationship Id="rId1" Type="http://schemas.openxmlformats.org/officeDocument/2006/relationships/slideLayout" Target="../slideLayouts/slideLayout8.xml"/><Relationship Id="rId5" Type="http://schemas.openxmlformats.org/officeDocument/2006/relationships/image" Target="../media/image6.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8.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9349" y="1300785"/>
            <a:ext cx="9666514" cy="2509213"/>
          </a:xfrm>
        </p:spPr>
        <p:txBody>
          <a:bodyPr>
            <a:noAutofit/>
          </a:bodyPr>
          <a:lstStyle/>
          <a:p>
            <a:r>
              <a:rPr lang="en-GB" sz="6600" dirty="0" smtClean="0"/>
              <a:t>USE OF UNCERTAINTY OF MEASUREMENT IN TESTING</a:t>
            </a:r>
            <a:endParaRPr lang="en-GB" sz="6600" dirty="0"/>
          </a:p>
        </p:txBody>
      </p:sp>
      <p:sp>
        <p:nvSpPr>
          <p:cNvPr id="3" name="Subtitle 2"/>
          <p:cNvSpPr>
            <a:spLocks noGrp="1"/>
          </p:cNvSpPr>
          <p:nvPr>
            <p:ph type="subTitle" idx="1"/>
          </p:nvPr>
        </p:nvSpPr>
        <p:spPr>
          <a:xfrm>
            <a:off x="404949" y="3506248"/>
            <a:ext cx="11495314" cy="2773823"/>
          </a:xfrm>
        </p:spPr>
        <p:txBody>
          <a:bodyPr>
            <a:noAutofit/>
          </a:bodyPr>
          <a:lstStyle/>
          <a:p>
            <a:endParaRPr lang="en-GB" sz="2400" dirty="0" smtClean="0"/>
          </a:p>
          <a:p>
            <a:r>
              <a:rPr lang="en-GB" sz="3200" dirty="0" smtClean="0">
                <a:solidFill>
                  <a:schemeClr val="accent6">
                    <a:lumMod val="75000"/>
                  </a:schemeClr>
                </a:solidFill>
              </a:rPr>
              <a:t>Rohan Perera</a:t>
            </a:r>
          </a:p>
          <a:p>
            <a:r>
              <a:rPr lang="en-GB" sz="2400" cap="none" dirty="0" smtClean="0">
                <a:solidFill>
                  <a:schemeClr val="accent6">
                    <a:lumMod val="75000"/>
                  </a:schemeClr>
                </a:solidFill>
              </a:rPr>
              <a:t>MSc ( UK ), ISO/IEC 17025 Technical Assessor , Metrology Consultant</a:t>
            </a:r>
            <a:endParaRPr lang="en-GB" sz="2400" cap="none" dirty="0">
              <a:solidFill>
                <a:schemeClr val="accent6">
                  <a:lumMod val="75000"/>
                </a:schemeClr>
              </a:solidFill>
            </a:endParaRPr>
          </a:p>
        </p:txBody>
      </p:sp>
      <p:grpSp>
        <p:nvGrpSpPr>
          <p:cNvPr id="13" name="Group 12"/>
          <p:cNvGrpSpPr/>
          <p:nvPr/>
        </p:nvGrpSpPr>
        <p:grpSpPr>
          <a:xfrm>
            <a:off x="0" y="6156000"/>
            <a:ext cx="12192000" cy="720000"/>
            <a:chOff x="0" y="6294449"/>
            <a:chExt cx="12192000" cy="720000"/>
          </a:xfrm>
        </p:grpSpPr>
        <p:sp>
          <p:nvSpPr>
            <p:cNvPr id="7" name="Rectangle 6"/>
            <p:cNvSpPr/>
            <p:nvPr/>
          </p:nvSpPr>
          <p:spPr>
            <a:xfrm>
              <a:off x="0" y="6294449"/>
              <a:ext cx="12192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1" y="6366449"/>
              <a:ext cx="1584000" cy="540000"/>
            </a:xfrm>
            <a:prstGeom prst="rect">
              <a:avLst/>
            </a:prstGeom>
            <a:noFill/>
            <a:ln>
              <a:noFill/>
            </a:ln>
          </p:spPr>
        </p:pic>
        <p:grpSp>
          <p:nvGrpSpPr>
            <p:cNvPr id="10" name="Group 9"/>
            <p:cNvGrpSpPr/>
            <p:nvPr/>
          </p:nvGrpSpPr>
          <p:grpSpPr>
            <a:xfrm>
              <a:off x="2015998" y="6366448"/>
              <a:ext cx="1116002" cy="612002"/>
              <a:chOff x="2242529" y="6199342"/>
              <a:chExt cx="1541592" cy="972148"/>
            </a:xfrm>
          </p:grpSpPr>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8462" y="6199345"/>
                <a:ext cx="795659" cy="972145"/>
              </a:xfrm>
              <a:prstGeom prst="rect">
                <a:avLst/>
              </a:prstGeom>
              <a:noFill/>
              <a:ln>
                <a:noFill/>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2529" y="6199342"/>
                <a:ext cx="745930" cy="857775"/>
              </a:xfrm>
              <a:prstGeom prst="rect">
                <a:avLst/>
              </a:prstGeom>
              <a:noFill/>
              <a:ln>
                <a:noFill/>
              </a:ln>
            </p:spPr>
          </p:pic>
        </p:grpSp>
      </p:grpSp>
    </p:spTree>
    <p:extLst>
      <p:ext uri="{BB962C8B-B14F-4D97-AF65-F5344CB8AC3E}">
        <p14:creationId xmlns:p14="http://schemas.microsoft.com/office/powerpoint/2010/main" val="3410072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00" y="749632"/>
            <a:ext cx="3935688" cy="2023252"/>
          </a:xfrm>
        </p:spPr>
        <p:txBody>
          <a:bodyPr>
            <a:normAutofit/>
          </a:bodyPr>
          <a:lstStyle/>
          <a:p>
            <a:r>
              <a:rPr lang="en-GB" sz="4000" dirty="0" smtClean="0"/>
              <a:t>Reason for estimating uncertainty</a:t>
            </a:r>
            <a:endParaRPr lang="en-GB" sz="4000" dirty="0"/>
          </a:p>
        </p:txBody>
      </p:sp>
      <p:sp>
        <p:nvSpPr>
          <p:cNvPr id="3" name="Content Placeholder 2"/>
          <p:cNvSpPr>
            <a:spLocks noGrp="1"/>
          </p:cNvSpPr>
          <p:nvPr>
            <p:ph sz="quarter" idx="13"/>
          </p:nvPr>
        </p:nvSpPr>
        <p:spPr/>
        <p:txBody>
          <a:bodyPr>
            <a:noAutofit/>
          </a:bodyPr>
          <a:lstStyle/>
          <a:p>
            <a:pPr marL="0" indent="0">
              <a:buNone/>
            </a:pPr>
            <a:r>
              <a:rPr lang="en-GB" sz="2400" cap="none" dirty="0" smtClean="0"/>
              <a:t>The estimation of the uncertainty of measurement allows </a:t>
            </a:r>
          </a:p>
          <a:p>
            <a:r>
              <a:rPr lang="en-GB" sz="2400" cap="none" dirty="0" smtClean="0"/>
              <a:t>meaningful comparison of similar results from different laboratories or within the same laboratory</a:t>
            </a:r>
          </a:p>
          <a:p>
            <a:r>
              <a:rPr lang="en-GB" sz="2400" cap="none" dirty="0"/>
              <a:t>c</a:t>
            </a:r>
            <a:r>
              <a:rPr lang="en-GB" sz="2400" cap="none" dirty="0" smtClean="0"/>
              <a:t>omparison of results with reference values given in specifications or standards</a:t>
            </a:r>
          </a:p>
          <a:p>
            <a:r>
              <a:rPr lang="en-GB" sz="2400" cap="none" dirty="0"/>
              <a:t>t</a:t>
            </a:r>
            <a:r>
              <a:rPr lang="en-GB" sz="2400" cap="none" dirty="0" smtClean="0"/>
              <a:t>he equivalence of results to be judged by the user and avoid unnecessary and expensive repetition of test if </a:t>
            </a:r>
            <a:r>
              <a:rPr lang="en-GB" sz="2400" u="sng" cap="none" dirty="0" smtClean="0"/>
              <a:t>differences are not significant</a:t>
            </a:r>
          </a:p>
        </p:txBody>
      </p:sp>
      <p:sp>
        <p:nvSpPr>
          <p:cNvPr id="4" name="Text Placeholder 3"/>
          <p:cNvSpPr>
            <a:spLocks noGrp="1"/>
          </p:cNvSpPr>
          <p:nvPr>
            <p:ph type="body" sz="half" idx="2"/>
          </p:nvPr>
        </p:nvSpPr>
        <p:spPr>
          <a:xfrm>
            <a:off x="913774" y="2090057"/>
            <a:ext cx="3935689" cy="3701143"/>
          </a:xfrm>
        </p:spPr>
        <p:txBody>
          <a:bodyPr>
            <a:normAutofit/>
          </a:bodyPr>
          <a:lstStyle/>
          <a:p>
            <a:endParaRPr lang="en-GB" sz="2400" dirty="0" smtClean="0"/>
          </a:p>
          <a:p>
            <a:endParaRPr lang="en-GB" sz="2400" dirty="0"/>
          </a:p>
          <a:p>
            <a:r>
              <a:rPr lang="en-GB" sz="2400" dirty="0" smtClean="0">
                <a:solidFill>
                  <a:schemeClr val="accent6">
                    <a:lumMod val="75000"/>
                  </a:schemeClr>
                </a:solidFill>
              </a:rPr>
              <a:t>Uncertainty of measurement is the unifying principle in data quality</a:t>
            </a:r>
            <a:endParaRPr lang="en-GB" sz="2400" dirty="0">
              <a:solidFill>
                <a:schemeClr val="accent6">
                  <a:lumMod val="75000"/>
                </a:schemeClr>
              </a:solidFill>
            </a:endParaRPr>
          </a:p>
        </p:txBody>
      </p:sp>
      <p:grpSp>
        <p:nvGrpSpPr>
          <p:cNvPr id="9" name="Group 8"/>
          <p:cNvGrpSpPr/>
          <p:nvPr/>
        </p:nvGrpSpPr>
        <p:grpSpPr>
          <a:xfrm>
            <a:off x="0" y="6156000"/>
            <a:ext cx="12192000" cy="720000"/>
            <a:chOff x="0" y="6310849"/>
            <a:chExt cx="12192000" cy="720000"/>
          </a:xfrm>
        </p:grpSpPr>
        <p:sp>
          <p:nvSpPr>
            <p:cNvPr id="10" name="Rectangle 9"/>
            <p:cNvSpPr/>
            <p:nvPr/>
          </p:nvSpPr>
          <p:spPr>
            <a:xfrm>
              <a:off x="0" y="6310849"/>
              <a:ext cx="12192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1" y="6382849"/>
              <a:ext cx="1584000" cy="540000"/>
            </a:xfrm>
            <a:prstGeom prst="rect">
              <a:avLst/>
            </a:prstGeom>
            <a:noFill/>
            <a:ln>
              <a:noFill/>
            </a:ln>
          </p:spPr>
        </p:pic>
        <p:grpSp>
          <p:nvGrpSpPr>
            <p:cNvPr id="12" name="Group 11"/>
            <p:cNvGrpSpPr/>
            <p:nvPr/>
          </p:nvGrpSpPr>
          <p:grpSpPr>
            <a:xfrm>
              <a:off x="2016001" y="6382849"/>
              <a:ext cx="1115999" cy="612000"/>
              <a:chOff x="2242530" y="6225396"/>
              <a:chExt cx="1541586" cy="972145"/>
            </a:xfrm>
          </p:grpSpPr>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8458" y="6225396"/>
                <a:ext cx="795658" cy="972145"/>
              </a:xfrm>
              <a:prstGeom prst="rect">
                <a:avLst/>
              </a:prstGeom>
              <a:noFill/>
              <a:ln>
                <a:no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2530" y="6225396"/>
                <a:ext cx="745929" cy="857775"/>
              </a:xfrm>
              <a:prstGeom prst="rect">
                <a:avLst/>
              </a:prstGeom>
              <a:noFill/>
              <a:ln>
                <a:noFill/>
              </a:ln>
            </p:spPr>
          </p:pic>
        </p:grpSp>
      </p:grpSp>
    </p:spTree>
    <p:extLst>
      <p:ext uri="{BB962C8B-B14F-4D97-AF65-F5344CB8AC3E}">
        <p14:creationId xmlns:p14="http://schemas.microsoft.com/office/powerpoint/2010/main" val="8810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1" y="609600"/>
            <a:ext cx="3935688" cy="2023252"/>
          </a:xfrm>
        </p:spPr>
        <p:txBody>
          <a:bodyPr>
            <a:normAutofit/>
          </a:bodyPr>
          <a:lstStyle/>
          <a:p>
            <a:r>
              <a:rPr lang="en-GB" sz="4000" dirty="0"/>
              <a:t>Reason for estimating uncertainty</a:t>
            </a:r>
          </a:p>
        </p:txBody>
      </p:sp>
      <p:sp>
        <p:nvSpPr>
          <p:cNvPr id="3" name="Content Placeholder 2"/>
          <p:cNvSpPr>
            <a:spLocks noGrp="1"/>
          </p:cNvSpPr>
          <p:nvPr>
            <p:ph sz="quarter" idx="13"/>
          </p:nvPr>
        </p:nvSpPr>
        <p:spPr/>
        <p:txBody>
          <a:bodyPr>
            <a:noAutofit/>
          </a:bodyPr>
          <a:lstStyle/>
          <a:p>
            <a:pPr marL="0" indent="0">
              <a:buNone/>
            </a:pPr>
            <a:r>
              <a:rPr lang="en-GB" sz="2400" cap="none" dirty="0" smtClean="0"/>
              <a:t>Comparison of measurements from different batches of material will not indicate real differences in properties of performance if the observed differences could simply be within the range of the inherent variation in the test procedure.  </a:t>
            </a:r>
            <a:endParaRPr lang="en-GB" sz="2400" cap="none" dirty="0"/>
          </a:p>
          <a:p>
            <a:pPr marL="0" indent="0">
              <a:buNone/>
            </a:pPr>
            <a:endParaRPr lang="en-GB" sz="2400" cap="none" dirty="0" smtClean="0"/>
          </a:p>
          <a:p>
            <a:pPr marL="0" indent="0">
              <a:buNone/>
            </a:pPr>
            <a:r>
              <a:rPr lang="en-GB" sz="2400" cap="none" dirty="0" smtClean="0"/>
              <a:t>A deviation from a specified value for the properties or performance of a product may not be significant if the difference between the specified value and the test result is within the range of uncertainty.</a:t>
            </a:r>
            <a:endParaRPr lang="en-GB" sz="2400" cap="none" dirty="0"/>
          </a:p>
        </p:txBody>
      </p:sp>
      <p:sp>
        <p:nvSpPr>
          <p:cNvPr id="4" name="Text Placeholder 3"/>
          <p:cNvSpPr>
            <a:spLocks noGrp="1"/>
          </p:cNvSpPr>
          <p:nvPr>
            <p:ph type="body" sz="half" idx="2"/>
          </p:nvPr>
        </p:nvSpPr>
        <p:spPr>
          <a:xfrm>
            <a:off x="720000" y="2267778"/>
            <a:ext cx="3935689" cy="3158348"/>
          </a:xfrm>
        </p:spPr>
        <p:txBody>
          <a:bodyPr>
            <a:normAutofit/>
          </a:bodyPr>
          <a:lstStyle/>
          <a:p>
            <a:pPr algn="just"/>
            <a:endParaRPr lang="en-GB" sz="3200" cap="none" dirty="0" smtClean="0"/>
          </a:p>
          <a:p>
            <a:pPr algn="just"/>
            <a:r>
              <a:rPr lang="en-GB" sz="2400" dirty="0" smtClean="0">
                <a:solidFill>
                  <a:schemeClr val="accent6">
                    <a:lumMod val="75000"/>
                  </a:schemeClr>
                </a:solidFill>
              </a:rPr>
              <a:t>The uncertainty of the results of a test needs to be taken into account </a:t>
            </a:r>
            <a:r>
              <a:rPr lang="en-GB" sz="2400" dirty="0">
                <a:solidFill>
                  <a:schemeClr val="accent6">
                    <a:lumMod val="75000"/>
                  </a:schemeClr>
                </a:solidFill>
              </a:rPr>
              <a:t>when interpreting </a:t>
            </a:r>
            <a:r>
              <a:rPr lang="en-GB" sz="2400" dirty="0" smtClean="0">
                <a:solidFill>
                  <a:schemeClr val="accent6">
                    <a:lumMod val="75000"/>
                  </a:schemeClr>
                </a:solidFill>
              </a:rPr>
              <a:t>those results</a:t>
            </a:r>
            <a:endParaRPr lang="en-GB" sz="2400" dirty="0">
              <a:solidFill>
                <a:schemeClr val="accent6">
                  <a:lumMod val="75000"/>
                </a:schemeClr>
              </a:solidFill>
            </a:endParaRPr>
          </a:p>
        </p:txBody>
      </p:sp>
      <p:grpSp>
        <p:nvGrpSpPr>
          <p:cNvPr id="9" name="Group 8"/>
          <p:cNvGrpSpPr/>
          <p:nvPr/>
        </p:nvGrpSpPr>
        <p:grpSpPr>
          <a:xfrm>
            <a:off x="0" y="6156000"/>
            <a:ext cx="12192000" cy="720000"/>
            <a:chOff x="0" y="6296200"/>
            <a:chExt cx="12192000" cy="720000"/>
          </a:xfrm>
        </p:grpSpPr>
        <p:sp>
          <p:nvSpPr>
            <p:cNvPr id="10" name="Rectangle 9"/>
            <p:cNvSpPr/>
            <p:nvPr/>
          </p:nvSpPr>
          <p:spPr>
            <a:xfrm>
              <a:off x="0" y="6296200"/>
              <a:ext cx="12192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1" y="6368200"/>
              <a:ext cx="1584000" cy="540000"/>
            </a:xfrm>
            <a:prstGeom prst="rect">
              <a:avLst/>
            </a:prstGeom>
            <a:noFill/>
            <a:ln>
              <a:noFill/>
            </a:ln>
          </p:spPr>
        </p:pic>
        <p:grpSp>
          <p:nvGrpSpPr>
            <p:cNvPr id="12" name="Group 11"/>
            <p:cNvGrpSpPr/>
            <p:nvPr/>
          </p:nvGrpSpPr>
          <p:grpSpPr>
            <a:xfrm>
              <a:off x="2015998" y="6368200"/>
              <a:ext cx="1116002" cy="612000"/>
              <a:chOff x="2242529" y="6202126"/>
              <a:chExt cx="1541592" cy="972145"/>
            </a:xfrm>
          </p:grpSpPr>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8462" y="6202126"/>
                <a:ext cx="795659" cy="972145"/>
              </a:xfrm>
              <a:prstGeom prst="rect">
                <a:avLst/>
              </a:prstGeom>
              <a:noFill/>
              <a:ln>
                <a:no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2529" y="6203767"/>
                <a:ext cx="745930" cy="857775"/>
              </a:xfrm>
              <a:prstGeom prst="rect">
                <a:avLst/>
              </a:prstGeom>
              <a:noFill/>
              <a:ln>
                <a:noFill/>
              </a:ln>
            </p:spPr>
          </p:pic>
        </p:grpSp>
      </p:grpSp>
    </p:spTree>
    <p:extLst>
      <p:ext uri="{BB962C8B-B14F-4D97-AF65-F5344CB8AC3E}">
        <p14:creationId xmlns:p14="http://schemas.microsoft.com/office/powerpoint/2010/main" val="24455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999" y="911879"/>
            <a:ext cx="3935688" cy="2023252"/>
          </a:xfrm>
        </p:spPr>
        <p:txBody>
          <a:bodyPr>
            <a:normAutofit/>
          </a:bodyPr>
          <a:lstStyle/>
          <a:p>
            <a:r>
              <a:rPr lang="en-GB" sz="4000" dirty="0"/>
              <a:t>Reason for estimating uncertainty</a:t>
            </a:r>
          </a:p>
        </p:txBody>
      </p:sp>
      <p:sp>
        <p:nvSpPr>
          <p:cNvPr id="3" name="Content Placeholder 2"/>
          <p:cNvSpPr>
            <a:spLocks noGrp="1"/>
          </p:cNvSpPr>
          <p:nvPr>
            <p:ph sz="quarter" idx="13"/>
          </p:nvPr>
        </p:nvSpPr>
        <p:spPr>
          <a:xfrm>
            <a:off x="5165984" y="1001193"/>
            <a:ext cx="6200163" cy="5181599"/>
          </a:xfrm>
        </p:spPr>
        <p:txBody>
          <a:bodyPr>
            <a:normAutofit/>
          </a:bodyPr>
          <a:lstStyle/>
          <a:p>
            <a:pPr marL="0" indent="0">
              <a:buNone/>
            </a:pPr>
            <a:r>
              <a:rPr lang="en-GB" sz="2400" cap="none" dirty="0" smtClean="0"/>
              <a:t>In some cases the uncertainty of measurement or test  result may be quite small or insignificant.  However, </a:t>
            </a:r>
            <a:r>
              <a:rPr lang="en-GB" sz="2400" cap="none" dirty="0"/>
              <a:t> </a:t>
            </a:r>
            <a:r>
              <a:rPr lang="en-GB" sz="2400" cap="none" dirty="0" smtClean="0"/>
              <a:t>without a formal estimate, one might not be able to give a convincing response if the results are challenged.</a:t>
            </a:r>
            <a:endParaRPr lang="en-GB" sz="2400" cap="none" dirty="0"/>
          </a:p>
        </p:txBody>
      </p:sp>
      <p:sp>
        <p:nvSpPr>
          <p:cNvPr id="4" name="Text Placeholder 3"/>
          <p:cNvSpPr>
            <a:spLocks noGrp="1"/>
          </p:cNvSpPr>
          <p:nvPr>
            <p:ph type="body" sz="half" idx="2"/>
          </p:nvPr>
        </p:nvSpPr>
        <p:spPr/>
        <p:txBody>
          <a:bodyPr>
            <a:normAutofit/>
          </a:bodyPr>
          <a:lstStyle/>
          <a:p>
            <a:pPr algn="just"/>
            <a:endParaRPr lang="en-GB" sz="3200" dirty="0" smtClean="0"/>
          </a:p>
          <a:p>
            <a:pPr algn="just"/>
            <a:r>
              <a:rPr lang="en-GB" sz="2400" dirty="0" smtClean="0">
                <a:solidFill>
                  <a:schemeClr val="accent6">
                    <a:lumMod val="75000"/>
                  </a:schemeClr>
                </a:solidFill>
              </a:rPr>
              <a:t>Even if the uncertainties are considered to be too small, they need to be evaluated</a:t>
            </a:r>
            <a:endParaRPr lang="en-GB" sz="2400" dirty="0">
              <a:solidFill>
                <a:schemeClr val="accent6">
                  <a:lumMod val="75000"/>
                </a:schemeClr>
              </a:solidFill>
            </a:endParaRPr>
          </a:p>
        </p:txBody>
      </p:sp>
      <p:sp>
        <p:nvSpPr>
          <p:cNvPr id="6" name="Rectangle 4"/>
          <p:cNvSpPr>
            <a:spLocks noChangeArrowheads="1"/>
          </p:cNvSpPr>
          <p:nvPr/>
        </p:nvSpPr>
        <p:spPr bwMode="auto">
          <a:xfrm>
            <a:off x="5165984" y="4887620"/>
            <a:ext cx="79891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pSp>
        <p:nvGrpSpPr>
          <p:cNvPr id="11" name="Group 10"/>
          <p:cNvGrpSpPr/>
          <p:nvPr/>
        </p:nvGrpSpPr>
        <p:grpSpPr>
          <a:xfrm>
            <a:off x="0" y="6156000"/>
            <a:ext cx="12192000" cy="720000"/>
            <a:chOff x="0" y="6260200"/>
            <a:chExt cx="12192000" cy="736249"/>
          </a:xfrm>
        </p:grpSpPr>
        <p:sp>
          <p:nvSpPr>
            <p:cNvPr id="12" name="Rectangle 11"/>
            <p:cNvSpPr/>
            <p:nvPr/>
          </p:nvSpPr>
          <p:spPr>
            <a:xfrm>
              <a:off x="0" y="6260200"/>
              <a:ext cx="12192000" cy="736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1" y="6333825"/>
              <a:ext cx="1584000" cy="552187"/>
            </a:xfrm>
            <a:prstGeom prst="rect">
              <a:avLst/>
            </a:prstGeom>
            <a:noFill/>
            <a:ln>
              <a:noFill/>
            </a:ln>
          </p:spPr>
        </p:pic>
        <p:grpSp>
          <p:nvGrpSpPr>
            <p:cNvPr id="14" name="Group 13"/>
            <p:cNvGrpSpPr/>
            <p:nvPr/>
          </p:nvGrpSpPr>
          <p:grpSpPr>
            <a:xfrm>
              <a:off x="2015998" y="6333824"/>
              <a:ext cx="1116002" cy="625813"/>
              <a:chOff x="2242529" y="6147522"/>
              <a:chExt cx="1541592" cy="994087"/>
            </a:xfrm>
          </p:grpSpPr>
          <p:pic>
            <p:nvPicPr>
              <p:cNvPr id="15" name="Picture 1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8462" y="6147524"/>
                <a:ext cx="795659" cy="994085"/>
              </a:xfrm>
              <a:prstGeom prst="rect">
                <a:avLst/>
              </a:prstGeom>
              <a:noFill/>
              <a:ln>
                <a:noFill/>
              </a:ln>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2529" y="6147522"/>
                <a:ext cx="745930" cy="877134"/>
              </a:xfrm>
              <a:prstGeom prst="rect">
                <a:avLst/>
              </a:prstGeom>
              <a:noFill/>
              <a:ln>
                <a:noFill/>
              </a:ln>
            </p:spPr>
          </p:pic>
        </p:grpSp>
      </p:grpSp>
    </p:spTree>
    <p:extLst>
      <p:ext uri="{BB962C8B-B14F-4D97-AF65-F5344CB8AC3E}">
        <p14:creationId xmlns:p14="http://schemas.microsoft.com/office/powerpoint/2010/main" val="14601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00" y="852407"/>
            <a:ext cx="3935688" cy="2023252"/>
          </a:xfrm>
        </p:spPr>
        <p:txBody>
          <a:bodyPr>
            <a:normAutofit/>
          </a:bodyPr>
          <a:lstStyle/>
          <a:p>
            <a:r>
              <a:rPr lang="en-GB" sz="4000" dirty="0"/>
              <a:t>Reason for estimating uncertainty</a:t>
            </a:r>
          </a:p>
        </p:txBody>
      </p:sp>
      <p:sp>
        <p:nvSpPr>
          <p:cNvPr id="3" name="Content Placeholder 2"/>
          <p:cNvSpPr>
            <a:spLocks noGrp="1"/>
          </p:cNvSpPr>
          <p:nvPr>
            <p:ph sz="quarter" idx="13"/>
          </p:nvPr>
        </p:nvSpPr>
        <p:spPr/>
        <p:txBody>
          <a:bodyPr>
            <a:normAutofit/>
          </a:bodyPr>
          <a:lstStyle/>
          <a:p>
            <a:pPr marL="0" indent="0">
              <a:buNone/>
            </a:pPr>
            <a:r>
              <a:rPr lang="en-GB" sz="2400" cap="none" dirty="0" smtClean="0"/>
              <a:t>The results of some types of test are subjected to large uncertainty where tests are carried out on samples that are themselves inconsistent in their properties.  In such cases it might be asserted that even a relatively large uncertainty to be associated with the measurement may be ignored in comparison with the uncertainty due to sample variation.  </a:t>
            </a:r>
          </a:p>
          <a:p>
            <a:pPr marL="0" indent="0">
              <a:buNone/>
            </a:pPr>
            <a:r>
              <a:rPr lang="en-GB" sz="2400" cap="none" dirty="0" smtClean="0"/>
              <a:t>However, unless an estimate of the measurement uncertainty is made, the validity of such an assertions cannot be supported.</a:t>
            </a:r>
            <a:endParaRPr lang="en-GB" sz="2400" cap="none" dirty="0"/>
          </a:p>
        </p:txBody>
      </p:sp>
      <p:sp>
        <p:nvSpPr>
          <p:cNvPr id="4" name="Text Placeholder 3"/>
          <p:cNvSpPr>
            <a:spLocks noGrp="1"/>
          </p:cNvSpPr>
          <p:nvPr>
            <p:ph type="body" sz="half" idx="2"/>
          </p:nvPr>
        </p:nvSpPr>
        <p:spPr/>
        <p:txBody>
          <a:bodyPr>
            <a:normAutofit/>
          </a:bodyPr>
          <a:lstStyle/>
          <a:p>
            <a:pPr algn="just"/>
            <a:endParaRPr lang="en-GB" sz="2800" cap="none" dirty="0" smtClean="0"/>
          </a:p>
          <a:p>
            <a:pPr algn="just"/>
            <a:r>
              <a:rPr lang="en-GB" sz="2000" dirty="0" smtClean="0">
                <a:solidFill>
                  <a:schemeClr val="accent6">
                    <a:lumMod val="75000"/>
                  </a:schemeClr>
                </a:solidFill>
              </a:rPr>
              <a:t>There can be instances where even large uncertainties may be ignored</a:t>
            </a:r>
            <a:endParaRPr lang="en-GB" sz="2000" dirty="0">
              <a:solidFill>
                <a:schemeClr val="accent6">
                  <a:lumMod val="75000"/>
                </a:schemeClr>
              </a:solidFill>
            </a:endParaRPr>
          </a:p>
        </p:txBody>
      </p:sp>
      <p:sp>
        <p:nvSpPr>
          <p:cNvPr id="8"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p>
        </p:txBody>
      </p:sp>
      <p:sp>
        <p:nvSpPr>
          <p:cNvPr id="10" name="Rectangle 6"/>
          <p:cNvSpPr>
            <a:spLocks noChangeArrowheads="1"/>
          </p:cNvSpPr>
          <p:nvPr/>
        </p:nvSpPr>
        <p:spPr bwMode="auto">
          <a:xfrm>
            <a:off x="0" y="202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p>
        </p:txBody>
      </p:sp>
      <p:sp>
        <p:nvSpPr>
          <p:cNvPr id="11" name="Rectangle 7"/>
          <p:cNvSpPr>
            <a:spLocks noChangeArrowheads="1"/>
          </p:cNvSpPr>
          <p:nvPr/>
        </p:nvSpPr>
        <p:spPr bwMode="auto">
          <a:xfrm>
            <a:off x="0" y="3600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p>
        </p:txBody>
      </p:sp>
      <p:grpSp>
        <p:nvGrpSpPr>
          <p:cNvPr id="14" name="Group 13"/>
          <p:cNvGrpSpPr/>
          <p:nvPr/>
        </p:nvGrpSpPr>
        <p:grpSpPr>
          <a:xfrm>
            <a:off x="0" y="6156005"/>
            <a:ext cx="12192000" cy="683999"/>
            <a:chOff x="0" y="6155999"/>
            <a:chExt cx="12192000" cy="858457"/>
          </a:xfrm>
        </p:grpSpPr>
        <p:sp>
          <p:nvSpPr>
            <p:cNvPr id="15" name="Rectangle 14"/>
            <p:cNvSpPr/>
            <p:nvPr/>
          </p:nvSpPr>
          <p:spPr>
            <a:xfrm>
              <a:off x="0" y="6155999"/>
              <a:ext cx="12192000" cy="84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1" y="6246355"/>
              <a:ext cx="1584000" cy="677730"/>
            </a:xfrm>
            <a:prstGeom prst="rect">
              <a:avLst/>
            </a:prstGeom>
            <a:noFill/>
            <a:ln>
              <a:noFill/>
            </a:ln>
          </p:spPr>
        </p:pic>
        <p:grpSp>
          <p:nvGrpSpPr>
            <p:cNvPr id="17" name="Group 16"/>
            <p:cNvGrpSpPr/>
            <p:nvPr/>
          </p:nvGrpSpPr>
          <p:grpSpPr>
            <a:xfrm>
              <a:off x="2016000" y="6246362"/>
              <a:ext cx="1116000" cy="768094"/>
              <a:chOff x="2242531" y="6008546"/>
              <a:chExt cx="1541589" cy="1220088"/>
            </a:xfrm>
          </p:grpSpPr>
          <p:pic>
            <p:nvPicPr>
              <p:cNvPr id="18" name="Picture 1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8461" y="6008546"/>
                <a:ext cx="795659" cy="1220088"/>
              </a:xfrm>
              <a:prstGeom prst="rect">
                <a:avLst/>
              </a:prstGeom>
              <a:noFill/>
              <a:ln>
                <a:noFill/>
              </a:ln>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2531" y="6008546"/>
                <a:ext cx="745930" cy="1076550"/>
              </a:xfrm>
              <a:prstGeom prst="rect">
                <a:avLst/>
              </a:prstGeom>
              <a:noFill/>
              <a:ln>
                <a:noFill/>
              </a:ln>
            </p:spPr>
          </p:pic>
        </p:grpSp>
      </p:grpSp>
    </p:spTree>
    <p:extLst>
      <p:ext uri="{BB962C8B-B14F-4D97-AF65-F5344CB8AC3E}">
        <p14:creationId xmlns:p14="http://schemas.microsoft.com/office/powerpoint/2010/main" val="19431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Reason for estimating uncertainty</a:t>
            </a:r>
          </a:p>
        </p:txBody>
      </p:sp>
      <p:sp>
        <p:nvSpPr>
          <p:cNvPr id="3" name="Content Placeholder 2"/>
          <p:cNvSpPr>
            <a:spLocks noGrp="1"/>
          </p:cNvSpPr>
          <p:nvPr>
            <p:ph sz="quarter" idx="13"/>
          </p:nvPr>
        </p:nvSpPr>
        <p:spPr>
          <a:xfrm>
            <a:off x="5084543" y="426054"/>
            <a:ext cx="6200163" cy="5945945"/>
          </a:xfrm>
        </p:spPr>
        <p:txBody>
          <a:bodyPr>
            <a:noAutofit/>
          </a:bodyPr>
          <a:lstStyle/>
          <a:p>
            <a:pPr marL="0" indent="0">
              <a:buNone/>
            </a:pPr>
            <a:r>
              <a:rPr lang="en-GB" cap="none" dirty="0" smtClean="0"/>
              <a:t>An estimation of the components contributing to the overall uncertainty of measurement or test result provides a means of establishing that the measurements made and the results obtained are valid.  It may also help to confirm the tolerances included within a performance specification have been met or that the item under test is fit for the intended purpose.</a:t>
            </a:r>
          </a:p>
          <a:p>
            <a:pPr marL="0" indent="0">
              <a:buNone/>
            </a:pPr>
            <a:endParaRPr lang="en-GB" cap="none" dirty="0"/>
          </a:p>
          <a:p>
            <a:pPr marL="0" indent="0">
              <a:buNone/>
            </a:pPr>
            <a:endParaRPr lang="en-GB" cap="none" dirty="0" smtClean="0"/>
          </a:p>
          <a:p>
            <a:pPr marL="0" indent="0">
              <a:buNone/>
            </a:pPr>
            <a:endParaRPr lang="en-GB" cap="none" dirty="0"/>
          </a:p>
          <a:p>
            <a:pPr marL="0" indent="0">
              <a:buNone/>
            </a:pPr>
            <a:endParaRPr lang="en-GB" cap="none" dirty="0" smtClean="0"/>
          </a:p>
          <a:p>
            <a:r>
              <a:rPr lang="en-GB" sz="1600" cap="none" dirty="0" smtClean="0"/>
              <a:t>Results A &amp; C may need further investigation and perhaps retesting</a:t>
            </a:r>
          </a:p>
          <a:p>
            <a:r>
              <a:rPr lang="en-GB" sz="1600" cap="none" dirty="0" smtClean="0"/>
              <a:t>Result B can be considered as acceptable</a:t>
            </a:r>
            <a:endParaRPr lang="en-GB" sz="1600" cap="none" dirty="0"/>
          </a:p>
        </p:txBody>
      </p:sp>
      <p:sp>
        <p:nvSpPr>
          <p:cNvPr id="4" name="Text Placeholder 3"/>
          <p:cNvSpPr>
            <a:spLocks noGrp="1"/>
          </p:cNvSpPr>
          <p:nvPr>
            <p:ph type="body" sz="half" idx="2"/>
          </p:nvPr>
        </p:nvSpPr>
        <p:spPr/>
        <p:txBody>
          <a:bodyPr/>
          <a:lstStyle/>
          <a:p>
            <a:pPr algn="just"/>
            <a:endParaRPr lang="en-GB" sz="2000" cap="none" dirty="0" smtClean="0"/>
          </a:p>
          <a:p>
            <a:pPr algn="just"/>
            <a:r>
              <a:rPr lang="en-GB" dirty="0" smtClean="0">
                <a:solidFill>
                  <a:schemeClr val="accent6">
                    <a:lumMod val="75000"/>
                  </a:schemeClr>
                </a:solidFill>
              </a:rPr>
              <a:t>A properly evaluated uncertainty helps to decide whether the item under test is fit for the intended purpose.</a:t>
            </a:r>
          </a:p>
          <a:p>
            <a:pPr algn="just"/>
            <a:r>
              <a:rPr lang="en-GB" cap="none" dirty="0" smtClean="0">
                <a:solidFill>
                  <a:schemeClr val="accent6">
                    <a:lumMod val="75000"/>
                  </a:schemeClr>
                </a:solidFill>
              </a:rPr>
              <a:t>IT FACILITATES DECISION MAKING</a:t>
            </a:r>
            <a:endParaRPr lang="en-GB" cap="none" dirty="0">
              <a:solidFill>
                <a:schemeClr val="accent6">
                  <a:lumMod val="75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340146212"/>
              </p:ext>
            </p:extLst>
          </p:nvPr>
        </p:nvGraphicFramePr>
        <p:xfrm>
          <a:off x="5973265" y="2785762"/>
          <a:ext cx="5441852" cy="2290840"/>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0" y="6156000"/>
            <a:ext cx="12192000" cy="720000"/>
            <a:chOff x="0" y="6260200"/>
            <a:chExt cx="12192000" cy="736249"/>
          </a:xfrm>
        </p:grpSpPr>
        <p:sp>
          <p:nvSpPr>
            <p:cNvPr id="12" name="Rectangle 11"/>
            <p:cNvSpPr/>
            <p:nvPr/>
          </p:nvSpPr>
          <p:spPr>
            <a:xfrm>
              <a:off x="0" y="6260200"/>
              <a:ext cx="12192000" cy="736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41" y="6333825"/>
              <a:ext cx="1584000" cy="552187"/>
            </a:xfrm>
            <a:prstGeom prst="rect">
              <a:avLst/>
            </a:prstGeom>
            <a:noFill/>
            <a:ln>
              <a:noFill/>
            </a:ln>
          </p:spPr>
        </p:pic>
        <p:grpSp>
          <p:nvGrpSpPr>
            <p:cNvPr id="14" name="Group 13"/>
            <p:cNvGrpSpPr/>
            <p:nvPr/>
          </p:nvGrpSpPr>
          <p:grpSpPr>
            <a:xfrm>
              <a:off x="2016000" y="6333825"/>
              <a:ext cx="1115998" cy="625812"/>
              <a:chOff x="2242532" y="6147522"/>
              <a:chExt cx="1541588" cy="994085"/>
            </a:xfrm>
          </p:grpSpPr>
          <p:pic>
            <p:nvPicPr>
              <p:cNvPr id="15"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8460" y="6147522"/>
                <a:ext cx="795660" cy="994085"/>
              </a:xfrm>
              <a:prstGeom prst="rect">
                <a:avLst/>
              </a:prstGeom>
              <a:noFill/>
              <a:ln>
                <a:noFill/>
              </a:ln>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2532" y="6147524"/>
                <a:ext cx="745930" cy="877135"/>
              </a:xfrm>
              <a:prstGeom prst="rect">
                <a:avLst/>
              </a:prstGeom>
              <a:noFill/>
              <a:ln>
                <a:noFill/>
              </a:ln>
            </p:spPr>
          </p:pic>
        </p:grpSp>
      </p:grpSp>
    </p:spTree>
    <p:extLst>
      <p:ext uri="{BB962C8B-B14F-4D97-AF65-F5344CB8AC3E}">
        <p14:creationId xmlns:p14="http://schemas.microsoft.com/office/powerpoint/2010/main" val="37573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579552"/>
            <a:ext cx="3935688" cy="1223493"/>
          </a:xfrm>
        </p:spPr>
        <p:txBody>
          <a:bodyPr>
            <a:normAutofit fontScale="90000"/>
          </a:bodyPr>
          <a:lstStyle/>
          <a:p>
            <a:r>
              <a:rPr lang="en-GB" dirty="0"/>
              <a:t>Reason for estimating uncertainty</a:t>
            </a:r>
          </a:p>
        </p:txBody>
      </p:sp>
      <p:sp>
        <p:nvSpPr>
          <p:cNvPr id="3" name="Content Placeholder 2"/>
          <p:cNvSpPr>
            <a:spLocks noGrp="1"/>
          </p:cNvSpPr>
          <p:nvPr>
            <p:ph sz="quarter" idx="13"/>
          </p:nvPr>
        </p:nvSpPr>
        <p:spPr>
          <a:xfrm>
            <a:off x="5078062" y="210351"/>
            <a:ext cx="6200163" cy="5181599"/>
          </a:xfrm>
        </p:spPr>
        <p:txBody>
          <a:bodyPr/>
          <a:lstStyle/>
          <a:p>
            <a:pPr marL="0" indent="0">
              <a:buNone/>
            </a:pPr>
            <a:endParaRPr lang="en-GB" cap="none" dirty="0"/>
          </a:p>
          <a:p>
            <a:pPr marL="0" indent="0">
              <a:buNone/>
            </a:pPr>
            <a:endParaRPr lang="en-GB" cap="none" dirty="0" smtClean="0"/>
          </a:p>
          <a:p>
            <a:pPr marL="0" indent="0" algn="ctr">
              <a:buNone/>
            </a:pPr>
            <a:r>
              <a:rPr lang="en-GB" b="1" i="1" cap="none" dirty="0" smtClean="0"/>
              <a:t> </a:t>
            </a:r>
            <a:endParaRPr lang="en-GB" b="1" i="1" cap="none" dirty="0"/>
          </a:p>
        </p:txBody>
      </p:sp>
      <p:sp>
        <p:nvSpPr>
          <p:cNvPr id="4" name="Text Placeholder 3"/>
          <p:cNvSpPr>
            <a:spLocks noGrp="1"/>
          </p:cNvSpPr>
          <p:nvPr>
            <p:ph type="body" sz="half" idx="2"/>
          </p:nvPr>
        </p:nvSpPr>
        <p:spPr>
          <a:xfrm>
            <a:off x="711838" y="1343679"/>
            <a:ext cx="4164287" cy="4990159"/>
          </a:xfrm>
        </p:spPr>
        <p:txBody>
          <a:bodyPr>
            <a:normAutofit/>
          </a:bodyPr>
          <a:lstStyle/>
          <a:p>
            <a:pPr algn="just"/>
            <a:endParaRPr lang="en-GB" dirty="0" smtClean="0"/>
          </a:p>
          <a:p>
            <a:pPr algn="just"/>
            <a:r>
              <a:rPr lang="en-GB" dirty="0" smtClean="0">
                <a:solidFill>
                  <a:schemeClr val="accent6">
                    <a:lumMod val="75000"/>
                  </a:schemeClr>
                </a:solidFill>
              </a:rPr>
              <a:t>A thorough assessment of the components contributing to the overall uncertainty helps to improve the procedures and accuracy of measurement or test results.</a:t>
            </a:r>
          </a:p>
          <a:p>
            <a:pPr algn="just"/>
            <a:r>
              <a:rPr lang="en-GB" cap="none" dirty="0" smtClean="0"/>
              <a:t>An assessment </a:t>
            </a:r>
            <a:r>
              <a:rPr lang="en-GB" cap="none" dirty="0"/>
              <a:t>of the components contributing to the measurement uncertainty may indicate aspects of a test method to which attention should be directed in order to improve the procedure and accuracy of the measurement result and to improve the understanding of the principles of the test method.  It plays a key part in method validation</a:t>
            </a:r>
            <a:r>
              <a:rPr lang="en-GB" cap="none" dirty="0" smtClean="0"/>
              <a:t>.</a:t>
            </a:r>
          </a:p>
          <a:p>
            <a:pPr algn="l"/>
            <a:r>
              <a:rPr lang="en-GB" sz="900" b="1" dirty="0" smtClean="0">
                <a:hlinkClick r:id="rId2" action="ppaction://hlinkfile"/>
              </a:rPr>
              <a:t>..\LCS\Test Methods\Calibration of Balance LCS_TM_09\LCS_WS_09_Rev0.xlsx</a:t>
            </a:r>
            <a:endParaRPr lang="en-GB" sz="900" b="1" dirty="0"/>
          </a:p>
        </p:txBody>
      </p:sp>
      <p:graphicFrame>
        <p:nvGraphicFramePr>
          <p:cNvPr id="5" name="Table 4"/>
          <p:cNvGraphicFramePr>
            <a:graphicFrameLocks noGrp="1" noChangeAspect="1"/>
          </p:cNvGraphicFramePr>
          <p:nvPr>
            <p:extLst>
              <p:ext uri="{D42A27DB-BD31-4B8C-83A1-F6EECF244321}">
                <p14:modId xmlns:p14="http://schemas.microsoft.com/office/powerpoint/2010/main" val="3273197492"/>
              </p:ext>
            </p:extLst>
          </p:nvPr>
        </p:nvGraphicFramePr>
        <p:xfrm>
          <a:off x="5078062" y="210349"/>
          <a:ext cx="6912001" cy="6272000"/>
        </p:xfrm>
        <a:graphic>
          <a:graphicData uri="http://schemas.openxmlformats.org/drawingml/2006/table">
            <a:tbl>
              <a:tblPr firstRow="1" bandRow="1">
                <a:tableStyleId>{5C22544A-7EE6-4342-B048-85BDC9FD1C3A}</a:tableStyleId>
              </a:tblPr>
              <a:tblGrid>
                <a:gridCol w="1379466">
                  <a:extLst>
                    <a:ext uri="{9D8B030D-6E8A-4147-A177-3AD203B41FA5}">
                      <a16:colId xmlns:a16="http://schemas.microsoft.com/office/drawing/2014/main" val="20000"/>
                    </a:ext>
                  </a:extLst>
                </a:gridCol>
                <a:gridCol w="1394137">
                  <a:extLst>
                    <a:ext uri="{9D8B030D-6E8A-4147-A177-3AD203B41FA5}">
                      <a16:colId xmlns:a16="http://schemas.microsoft.com/office/drawing/2014/main" val="20001"/>
                    </a:ext>
                  </a:extLst>
                </a:gridCol>
                <a:gridCol w="1379466">
                  <a:extLst>
                    <a:ext uri="{9D8B030D-6E8A-4147-A177-3AD203B41FA5}">
                      <a16:colId xmlns:a16="http://schemas.microsoft.com/office/drawing/2014/main" val="20002"/>
                    </a:ext>
                  </a:extLst>
                </a:gridCol>
                <a:gridCol w="1379466">
                  <a:extLst>
                    <a:ext uri="{9D8B030D-6E8A-4147-A177-3AD203B41FA5}">
                      <a16:colId xmlns:a16="http://schemas.microsoft.com/office/drawing/2014/main" val="20003"/>
                    </a:ext>
                  </a:extLst>
                </a:gridCol>
                <a:gridCol w="1379466">
                  <a:extLst>
                    <a:ext uri="{9D8B030D-6E8A-4147-A177-3AD203B41FA5}">
                      <a16:colId xmlns:a16="http://schemas.microsoft.com/office/drawing/2014/main" val="20004"/>
                    </a:ext>
                  </a:extLst>
                </a:gridCol>
              </a:tblGrid>
              <a:tr h="767425">
                <a:tc>
                  <a:txBody>
                    <a:bodyPr/>
                    <a:lstStyle/>
                    <a:p>
                      <a:pPr algn="ctr"/>
                      <a:r>
                        <a:rPr lang="en-GB" sz="1600" dirty="0" smtClean="0"/>
                        <a:t>Source</a:t>
                      </a:r>
                      <a:r>
                        <a:rPr lang="en-GB" sz="1600" baseline="0" dirty="0" smtClean="0"/>
                        <a:t> of uncertainty</a:t>
                      </a:r>
                      <a:endParaRPr lang="en-GB" sz="1600" dirty="0"/>
                    </a:p>
                  </a:txBody>
                  <a:tcPr marL="82962" marR="82962" marT="41480" marB="41480"/>
                </a:tc>
                <a:tc>
                  <a:txBody>
                    <a:bodyPr/>
                    <a:lstStyle/>
                    <a:p>
                      <a:pPr algn="ctr"/>
                      <a:r>
                        <a:rPr lang="en-GB" sz="1600" dirty="0" smtClean="0"/>
                        <a:t>Variability interval</a:t>
                      </a:r>
                      <a:endParaRPr lang="en-GB" sz="1600" dirty="0"/>
                    </a:p>
                  </a:txBody>
                  <a:tcPr marL="82962" marR="82962" marT="41480" marB="41480"/>
                </a:tc>
                <a:tc>
                  <a:txBody>
                    <a:bodyPr/>
                    <a:lstStyle/>
                    <a:p>
                      <a:pPr algn="ctr"/>
                      <a:r>
                        <a:rPr lang="en-GB" sz="1600" dirty="0" smtClean="0"/>
                        <a:t>Standard uncertainty</a:t>
                      </a:r>
                      <a:endParaRPr lang="en-GB" sz="1600" dirty="0"/>
                    </a:p>
                  </a:txBody>
                  <a:tcPr marL="82962" marR="82962" marT="41480" marB="41480"/>
                </a:tc>
                <a:tc>
                  <a:txBody>
                    <a:bodyPr/>
                    <a:lstStyle/>
                    <a:p>
                      <a:pPr algn="ctr"/>
                      <a:r>
                        <a:rPr lang="en-GB" sz="1600" dirty="0" smtClean="0"/>
                        <a:t>Sensitivity coefficient</a:t>
                      </a:r>
                      <a:endParaRPr lang="en-GB" sz="1600" dirty="0"/>
                    </a:p>
                  </a:txBody>
                  <a:tcPr marL="82962" marR="82962" marT="41480" marB="414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Contribution to uncertainty</a:t>
                      </a:r>
                    </a:p>
                    <a:p>
                      <a:endParaRPr lang="en-GB" sz="1600" dirty="0"/>
                    </a:p>
                  </a:txBody>
                  <a:tcPr marL="82962" marR="82962" marT="41480" marB="41480"/>
                </a:tc>
                <a:extLst>
                  <a:ext uri="{0D108BD9-81ED-4DB2-BD59-A6C34878D82A}">
                    <a16:rowId xmlns:a16="http://schemas.microsoft.com/office/drawing/2014/main" val="10000"/>
                  </a:ext>
                </a:extLst>
              </a:tr>
              <a:tr h="767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Balance resolution</a:t>
                      </a:r>
                    </a:p>
                    <a:p>
                      <a:endParaRPr lang="en-GB" sz="1600" dirty="0"/>
                    </a:p>
                  </a:txBody>
                  <a:tcPr marL="82962" marR="82962" marT="41480" marB="4148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smtClean="0"/>
                        <a:t>0.0028 mg</a:t>
                      </a:r>
                    </a:p>
                    <a:p>
                      <a:pPr algn="r"/>
                      <a:endParaRPr lang="en-GB" sz="1600" dirty="0"/>
                    </a:p>
                  </a:txBody>
                  <a:tcPr marL="82962" marR="82962" marT="41480" marB="4148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smtClean="0"/>
                        <a:t>0.000 40 mg</a:t>
                      </a:r>
                    </a:p>
                    <a:p>
                      <a:pPr algn="r"/>
                      <a:endParaRPr lang="en-GB" sz="1600" dirty="0"/>
                    </a:p>
                  </a:txBody>
                  <a:tcPr marL="82962" marR="82962" marT="41480" marB="41480" anchor="ctr"/>
                </a:tc>
                <a:tc>
                  <a:txBody>
                    <a:bodyPr/>
                    <a:lstStyle/>
                    <a:p>
                      <a:pPr algn="ctr"/>
                      <a:r>
                        <a:rPr lang="en-GB" sz="1600" dirty="0" smtClean="0"/>
                        <a:t>1</a:t>
                      </a:r>
                      <a:endParaRPr lang="en-GB" sz="1600" dirty="0"/>
                    </a:p>
                  </a:txBody>
                  <a:tcPr marL="82962" marR="82962" marT="41480" marB="414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0.000 40 mg</a:t>
                      </a:r>
                    </a:p>
                    <a:p>
                      <a:pPr algn="ctr"/>
                      <a:endParaRPr lang="en-GB" sz="1600" dirty="0"/>
                    </a:p>
                  </a:txBody>
                  <a:tcPr marL="82962" marR="82962" marT="41480" marB="41480" anchor="ctr"/>
                </a:tc>
                <a:extLst>
                  <a:ext uri="{0D108BD9-81ED-4DB2-BD59-A6C34878D82A}">
                    <a16:rowId xmlns:a16="http://schemas.microsoft.com/office/drawing/2014/main" val="10001"/>
                  </a:ext>
                </a:extLst>
              </a:tr>
              <a:tr h="767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Balance repeatability</a:t>
                      </a:r>
                    </a:p>
                    <a:p>
                      <a:endParaRPr lang="en-GB" sz="1600" dirty="0"/>
                    </a:p>
                  </a:txBody>
                  <a:tcPr marL="82962" marR="82962" marT="41480" marB="4148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smtClean="0"/>
                        <a:t>0.008 mg</a:t>
                      </a:r>
                    </a:p>
                    <a:p>
                      <a:pPr algn="r"/>
                      <a:endParaRPr lang="en-GB" sz="1600" dirty="0"/>
                    </a:p>
                  </a:txBody>
                  <a:tcPr marL="82962" marR="82962" marT="41480" marB="4148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smtClean="0"/>
                        <a:t>0.002 31mg</a:t>
                      </a:r>
                    </a:p>
                    <a:p>
                      <a:pPr algn="r"/>
                      <a:endParaRPr lang="en-GB" sz="1600" dirty="0"/>
                    </a:p>
                  </a:txBody>
                  <a:tcPr marL="82962" marR="82962" marT="41480" marB="41480" anchor="ctr"/>
                </a:tc>
                <a:tc>
                  <a:txBody>
                    <a:bodyPr/>
                    <a:lstStyle/>
                    <a:p>
                      <a:pPr algn="ctr"/>
                      <a:r>
                        <a:rPr lang="en-GB" sz="1600" dirty="0" smtClean="0"/>
                        <a:t>1</a:t>
                      </a:r>
                      <a:endParaRPr lang="en-GB" sz="1600" dirty="0"/>
                    </a:p>
                  </a:txBody>
                  <a:tcPr marL="82962" marR="82962" marT="41480" marB="414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FF0000"/>
                          </a:solidFill>
                        </a:rPr>
                        <a:t>0.002 31 mg</a:t>
                      </a:r>
                    </a:p>
                    <a:p>
                      <a:pPr algn="ctr"/>
                      <a:endParaRPr lang="en-GB" sz="1600" dirty="0"/>
                    </a:p>
                  </a:txBody>
                  <a:tcPr marL="82962" marR="82962" marT="41480" marB="41480" anchor="ctr"/>
                </a:tc>
                <a:extLst>
                  <a:ext uri="{0D108BD9-81ED-4DB2-BD59-A6C34878D82A}">
                    <a16:rowId xmlns:a16="http://schemas.microsoft.com/office/drawing/2014/main" val="10002"/>
                  </a:ext>
                </a:extLst>
              </a:tr>
              <a:tr h="767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Calibration of standards</a:t>
                      </a:r>
                    </a:p>
                    <a:p>
                      <a:endParaRPr lang="en-GB" sz="1600" dirty="0"/>
                    </a:p>
                  </a:txBody>
                  <a:tcPr marL="82962" marR="82962" marT="41480" marB="4148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smtClean="0"/>
                        <a:t>0.0082 mg</a:t>
                      </a:r>
                    </a:p>
                    <a:p>
                      <a:pPr algn="r"/>
                      <a:endParaRPr lang="en-GB" sz="1600" dirty="0"/>
                    </a:p>
                  </a:txBody>
                  <a:tcPr marL="82962" marR="82962" marT="41480" marB="4148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smtClean="0"/>
                        <a:t>0.002 05 mg</a:t>
                      </a:r>
                    </a:p>
                    <a:p>
                      <a:pPr algn="r"/>
                      <a:endParaRPr lang="en-GB" sz="1600" dirty="0"/>
                    </a:p>
                  </a:txBody>
                  <a:tcPr marL="82962" marR="82962" marT="41480" marB="41480" anchor="ctr"/>
                </a:tc>
                <a:tc>
                  <a:txBody>
                    <a:bodyPr/>
                    <a:lstStyle/>
                    <a:p>
                      <a:pPr algn="ctr"/>
                      <a:r>
                        <a:rPr lang="en-GB" sz="1600" dirty="0" smtClean="0"/>
                        <a:t>1</a:t>
                      </a:r>
                      <a:endParaRPr lang="en-GB" sz="1600" dirty="0"/>
                    </a:p>
                  </a:txBody>
                  <a:tcPr marL="82962" marR="82962" marT="41480" marB="414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FF0000"/>
                          </a:solidFill>
                        </a:rPr>
                        <a:t>0.002 05 mg</a:t>
                      </a:r>
                    </a:p>
                    <a:p>
                      <a:pPr algn="ctr"/>
                      <a:endParaRPr lang="en-GB" sz="1600" dirty="0"/>
                    </a:p>
                  </a:txBody>
                  <a:tcPr marL="82962" marR="82962" marT="41480" marB="41480" anchor="ctr"/>
                </a:tc>
                <a:extLst>
                  <a:ext uri="{0D108BD9-81ED-4DB2-BD59-A6C34878D82A}">
                    <a16:rowId xmlns:a16="http://schemas.microsoft.com/office/drawing/2014/main" val="10003"/>
                  </a:ext>
                </a:extLst>
              </a:tr>
              <a:tr h="767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Drift of standards</a:t>
                      </a:r>
                    </a:p>
                    <a:p>
                      <a:endParaRPr lang="en-GB" sz="1600" dirty="0"/>
                    </a:p>
                  </a:txBody>
                  <a:tcPr marL="82962" marR="82962" marT="41480" marB="4148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smtClean="0"/>
                        <a:t>0.02 mg</a:t>
                      </a:r>
                    </a:p>
                    <a:p>
                      <a:pPr algn="r"/>
                      <a:endParaRPr lang="en-GB" sz="1600" dirty="0"/>
                    </a:p>
                  </a:txBody>
                  <a:tcPr marL="82962" marR="82962" marT="41480" marB="4148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smtClean="0"/>
                        <a:t>0.005 77 mg</a:t>
                      </a:r>
                    </a:p>
                    <a:p>
                      <a:pPr algn="r"/>
                      <a:endParaRPr lang="en-GB" sz="1600" dirty="0"/>
                    </a:p>
                  </a:txBody>
                  <a:tcPr marL="82962" marR="82962" marT="41480" marB="41480" anchor="ctr"/>
                </a:tc>
                <a:tc>
                  <a:txBody>
                    <a:bodyPr/>
                    <a:lstStyle/>
                    <a:p>
                      <a:pPr algn="ctr"/>
                      <a:r>
                        <a:rPr lang="en-GB" sz="1600" dirty="0" smtClean="0"/>
                        <a:t>1</a:t>
                      </a:r>
                      <a:endParaRPr lang="en-GB" sz="1600" dirty="0"/>
                    </a:p>
                  </a:txBody>
                  <a:tcPr marL="82962" marR="82962" marT="41480" marB="414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FF0000"/>
                          </a:solidFill>
                        </a:rPr>
                        <a:t>0.005 77 mg</a:t>
                      </a:r>
                    </a:p>
                    <a:p>
                      <a:pPr algn="ctr"/>
                      <a:endParaRPr lang="en-GB" sz="1600" dirty="0"/>
                    </a:p>
                  </a:txBody>
                  <a:tcPr marL="82962" marR="82962" marT="41480" marB="41480" anchor="ctr"/>
                </a:tc>
                <a:extLst>
                  <a:ext uri="{0D108BD9-81ED-4DB2-BD59-A6C34878D82A}">
                    <a16:rowId xmlns:a16="http://schemas.microsoft.com/office/drawing/2014/main" val="10004"/>
                  </a:ext>
                </a:extLst>
              </a:tr>
              <a:tr h="767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Temperature fluctuation</a:t>
                      </a:r>
                    </a:p>
                    <a:p>
                      <a:endParaRPr lang="en-GB" sz="1600" dirty="0"/>
                    </a:p>
                  </a:txBody>
                  <a:tcPr marL="82962" marR="82962" marT="41480" marB="4148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smtClean="0"/>
                        <a:t>1 </a:t>
                      </a:r>
                      <a:r>
                        <a:rPr lang="en-GB" sz="1600" dirty="0" smtClean="0">
                          <a:latin typeface="Calibri" panose="020F0502020204030204" pitchFamily="34" charset="0"/>
                        </a:rPr>
                        <a:t>⁰C</a:t>
                      </a:r>
                      <a:endParaRPr lang="en-GB" sz="1600" dirty="0" smtClean="0"/>
                    </a:p>
                    <a:p>
                      <a:pPr algn="r"/>
                      <a:endParaRPr lang="en-GB" sz="1600" dirty="0"/>
                    </a:p>
                  </a:txBody>
                  <a:tcPr marL="82962" marR="82962" marT="41480" marB="4148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smtClean="0"/>
                        <a:t>0.289</a:t>
                      </a:r>
                      <a:r>
                        <a:rPr lang="en-GB" sz="1600" baseline="0" dirty="0" smtClean="0"/>
                        <a:t> </a:t>
                      </a:r>
                      <a:r>
                        <a:rPr lang="en-GB" sz="1600" baseline="0" dirty="0" smtClean="0">
                          <a:latin typeface="Calibri" panose="020F0502020204030204" pitchFamily="34" charset="0"/>
                        </a:rPr>
                        <a:t>⁰C</a:t>
                      </a:r>
                      <a:endParaRPr lang="en-GB" sz="1600" dirty="0" smtClean="0"/>
                    </a:p>
                    <a:p>
                      <a:pPr algn="r"/>
                      <a:endParaRPr lang="en-GB" sz="1600" dirty="0"/>
                    </a:p>
                  </a:txBody>
                  <a:tcPr marL="82962" marR="82962" marT="41480" marB="414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0.01 mg/</a:t>
                      </a:r>
                      <a:r>
                        <a:rPr lang="en-GB" sz="1600" dirty="0" smtClean="0">
                          <a:latin typeface="Calibri" panose="020F0502020204030204" pitchFamily="34" charset="0"/>
                        </a:rPr>
                        <a:t>⁰C</a:t>
                      </a:r>
                      <a:endParaRPr lang="en-GB" sz="1600" dirty="0" smtClean="0"/>
                    </a:p>
                    <a:p>
                      <a:pPr algn="ctr"/>
                      <a:endParaRPr lang="en-GB" sz="1600" dirty="0"/>
                    </a:p>
                  </a:txBody>
                  <a:tcPr marL="82962" marR="82962" marT="41480" marB="414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FF0000"/>
                          </a:solidFill>
                        </a:rPr>
                        <a:t>0.002 89 mg</a:t>
                      </a:r>
                    </a:p>
                    <a:p>
                      <a:pPr algn="ctr"/>
                      <a:endParaRPr lang="en-GB" sz="1600" dirty="0"/>
                    </a:p>
                  </a:txBody>
                  <a:tcPr marL="82962" marR="82962" marT="41480" marB="41480" anchor="ctr"/>
                </a:tc>
                <a:extLst>
                  <a:ext uri="{0D108BD9-81ED-4DB2-BD59-A6C34878D82A}">
                    <a16:rowId xmlns:a16="http://schemas.microsoft.com/office/drawing/2014/main" val="10005"/>
                  </a:ext>
                </a:extLst>
              </a:tr>
              <a:tr h="767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Off-centre loading</a:t>
                      </a:r>
                    </a:p>
                    <a:p>
                      <a:endParaRPr lang="en-GB" sz="1600" dirty="0"/>
                    </a:p>
                  </a:txBody>
                  <a:tcPr marL="82962" marR="82962" marT="41480" marB="4148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smtClean="0"/>
                        <a:t>5 mm</a:t>
                      </a:r>
                    </a:p>
                    <a:p>
                      <a:pPr algn="r"/>
                      <a:endParaRPr lang="en-GB" sz="1600" dirty="0"/>
                    </a:p>
                  </a:txBody>
                  <a:tcPr marL="82962" marR="82962" marT="41480" marB="4148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smtClean="0"/>
                        <a:t>1.44 mm</a:t>
                      </a:r>
                    </a:p>
                    <a:p>
                      <a:pPr algn="r"/>
                      <a:endParaRPr lang="en-GB" sz="1600" dirty="0"/>
                    </a:p>
                  </a:txBody>
                  <a:tcPr marL="82962" marR="82962" marT="41480" marB="41480" anchor="ctr"/>
                </a:tc>
                <a:tc>
                  <a:txBody>
                    <a:bodyPr/>
                    <a:lstStyle/>
                    <a:p>
                      <a:pPr algn="ctr"/>
                      <a:r>
                        <a:rPr lang="en-GB" sz="1600" dirty="0" smtClean="0"/>
                        <a:t>0.000 4 mg/mm</a:t>
                      </a:r>
                      <a:endParaRPr lang="en-GB" sz="1600" dirty="0"/>
                    </a:p>
                  </a:txBody>
                  <a:tcPr marL="82962" marR="82962" marT="41480" marB="414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0.000 58 mg</a:t>
                      </a:r>
                    </a:p>
                    <a:p>
                      <a:pPr algn="ctr"/>
                      <a:endParaRPr lang="en-GB" sz="1600" dirty="0"/>
                    </a:p>
                  </a:txBody>
                  <a:tcPr marL="82962" marR="82962" marT="41480" marB="41480" anchor="ctr"/>
                </a:tc>
                <a:extLst>
                  <a:ext uri="{0D108BD9-81ED-4DB2-BD59-A6C34878D82A}">
                    <a16:rowId xmlns:a16="http://schemas.microsoft.com/office/drawing/2014/main" val="10006"/>
                  </a:ext>
                </a:extLst>
              </a:tr>
              <a:tr h="537673">
                <a:tc gridSpan="4">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smtClean="0"/>
                        <a:t>Expanded uncertainty (k=2)</a:t>
                      </a:r>
                    </a:p>
                    <a:p>
                      <a:pPr algn="r"/>
                      <a:endParaRPr lang="en-GB" sz="1600" dirty="0"/>
                    </a:p>
                  </a:txBody>
                  <a:tcPr marL="82962" marR="82962" marT="41480" marB="41480" anchor="ct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0.016 mg</a:t>
                      </a:r>
                    </a:p>
                    <a:p>
                      <a:pPr algn="ctr"/>
                      <a:endParaRPr lang="en-GB" sz="1600" dirty="0"/>
                    </a:p>
                  </a:txBody>
                  <a:tcPr marL="82962" marR="82962" marT="41480" marB="41480" anchor="ctr"/>
                </a:tc>
                <a:extLst>
                  <a:ext uri="{0D108BD9-81ED-4DB2-BD59-A6C34878D82A}">
                    <a16:rowId xmlns:a16="http://schemas.microsoft.com/office/drawing/2014/main" val="10007"/>
                  </a:ext>
                </a:extLst>
              </a:tr>
            </a:tbl>
          </a:graphicData>
        </a:graphic>
      </p:graphicFrame>
      <p:grpSp>
        <p:nvGrpSpPr>
          <p:cNvPr id="10" name="Group 9"/>
          <p:cNvGrpSpPr/>
          <p:nvPr/>
        </p:nvGrpSpPr>
        <p:grpSpPr>
          <a:xfrm>
            <a:off x="0" y="6192000"/>
            <a:ext cx="12192000" cy="720000"/>
            <a:chOff x="0" y="6332199"/>
            <a:chExt cx="12192000" cy="720000"/>
          </a:xfrm>
        </p:grpSpPr>
        <p:sp>
          <p:nvSpPr>
            <p:cNvPr id="11" name="Rectangle 10"/>
            <p:cNvSpPr/>
            <p:nvPr/>
          </p:nvSpPr>
          <p:spPr>
            <a:xfrm>
              <a:off x="0" y="6332199"/>
              <a:ext cx="12192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41" y="6368199"/>
              <a:ext cx="1584000" cy="540000"/>
            </a:xfrm>
            <a:prstGeom prst="rect">
              <a:avLst/>
            </a:prstGeom>
            <a:noFill/>
            <a:ln>
              <a:noFill/>
            </a:ln>
          </p:spPr>
        </p:pic>
        <p:grpSp>
          <p:nvGrpSpPr>
            <p:cNvPr id="13" name="Group 12"/>
            <p:cNvGrpSpPr/>
            <p:nvPr/>
          </p:nvGrpSpPr>
          <p:grpSpPr>
            <a:xfrm>
              <a:off x="2016000" y="6368199"/>
              <a:ext cx="1116000" cy="612000"/>
              <a:chOff x="2242531" y="6202124"/>
              <a:chExt cx="1541589" cy="972145"/>
            </a:xfrm>
          </p:grpSpPr>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8461" y="6202124"/>
                <a:ext cx="795659" cy="972145"/>
              </a:xfrm>
              <a:prstGeom prst="rect">
                <a:avLst/>
              </a:prstGeom>
              <a:noFill/>
              <a:ln>
                <a:noFill/>
              </a:ln>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2531" y="6203766"/>
                <a:ext cx="745930" cy="857775"/>
              </a:xfrm>
              <a:prstGeom prst="rect">
                <a:avLst/>
              </a:prstGeom>
              <a:noFill/>
              <a:ln>
                <a:noFill/>
              </a:ln>
            </p:spPr>
          </p:pic>
        </p:grpSp>
      </p:grpSp>
    </p:spTree>
    <p:extLst>
      <p:ext uri="{BB962C8B-B14F-4D97-AF65-F5344CB8AC3E}">
        <p14:creationId xmlns:p14="http://schemas.microsoft.com/office/powerpoint/2010/main" val="42636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Reason for estimating uncertainty</a:t>
            </a:r>
          </a:p>
        </p:txBody>
      </p:sp>
      <p:sp>
        <p:nvSpPr>
          <p:cNvPr id="3" name="Content Placeholder 2"/>
          <p:cNvSpPr>
            <a:spLocks noGrp="1"/>
          </p:cNvSpPr>
          <p:nvPr>
            <p:ph sz="quarter" idx="13"/>
          </p:nvPr>
        </p:nvSpPr>
        <p:spPr/>
        <p:txBody>
          <a:bodyPr>
            <a:noAutofit/>
          </a:bodyPr>
          <a:lstStyle/>
          <a:p>
            <a:pPr marL="0" indent="0" algn="just">
              <a:buNone/>
            </a:pPr>
            <a:r>
              <a:rPr lang="en-GB" sz="2200" cap="none" dirty="0" smtClean="0"/>
              <a:t>There is a general requirement that all accredited laboratories shall have a procedure in place to evaluate the measurement uncertainty of measurement or test results for which the laboratory holds accreditation.  The degree of rigour needed in an estimation of uncertainty may differ between testing and calibration laboratories.  In some cases the nature of the test method may preclude  rigorous and </a:t>
            </a:r>
            <a:r>
              <a:rPr lang="en-GB" sz="2200" cap="none" dirty="0" err="1" smtClean="0"/>
              <a:t>metrologically</a:t>
            </a:r>
            <a:r>
              <a:rPr lang="en-GB" sz="2200" cap="none" dirty="0" smtClean="0"/>
              <a:t> and statistically valid calculation of measurement uncertainty.  However, the laboratory is required to attempt to identify all possible sources of uncertainty and make a reasonable estimate.</a:t>
            </a:r>
          </a:p>
          <a:p>
            <a:pPr marL="0" indent="0" algn="ctr">
              <a:buNone/>
            </a:pPr>
            <a:r>
              <a:rPr lang="en-GB" sz="2200" b="1" cap="none" dirty="0" smtClean="0">
                <a:solidFill>
                  <a:schemeClr val="accent6">
                    <a:lumMod val="75000"/>
                  </a:schemeClr>
                </a:solidFill>
              </a:rPr>
              <a:t>THANK YOU</a:t>
            </a:r>
            <a:endParaRPr lang="en-GB" sz="2200" b="1" cap="none" dirty="0">
              <a:solidFill>
                <a:schemeClr val="accent6">
                  <a:lumMod val="75000"/>
                </a:schemeClr>
              </a:solidFill>
            </a:endParaRPr>
          </a:p>
        </p:txBody>
      </p:sp>
      <p:sp>
        <p:nvSpPr>
          <p:cNvPr id="4" name="Text Placeholder 3"/>
          <p:cNvSpPr>
            <a:spLocks noGrp="1"/>
          </p:cNvSpPr>
          <p:nvPr>
            <p:ph type="body" sz="half" idx="2"/>
          </p:nvPr>
        </p:nvSpPr>
        <p:spPr>
          <a:xfrm>
            <a:off x="809270" y="2436907"/>
            <a:ext cx="3935689" cy="3158348"/>
          </a:xfrm>
        </p:spPr>
        <p:txBody>
          <a:bodyPr/>
          <a:lstStyle/>
          <a:p>
            <a:pPr algn="just"/>
            <a:endParaRPr lang="en-GB" dirty="0" smtClean="0"/>
          </a:p>
          <a:p>
            <a:pPr algn="just"/>
            <a:r>
              <a:rPr lang="en-GB" dirty="0" err="1" smtClean="0">
                <a:solidFill>
                  <a:schemeClr val="accent6">
                    <a:lumMod val="75000"/>
                  </a:schemeClr>
                </a:solidFill>
              </a:rPr>
              <a:t>Iso</a:t>
            </a:r>
            <a:r>
              <a:rPr lang="en-GB" dirty="0" smtClean="0">
                <a:solidFill>
                  <a:schemeClr val="accent6">
                    <a:lumMod val="75000"/>
                  </a:schemeClr>
                </a:solidFill>
              </a:rPr>
              <a:t>/</a:t>
            </a:r>
            <a:r>
              <a:rPr lang="en-GB" dirty="0" err="1" smtClean="0">
                <a:solidFill>
                  <a:schemeClr val="accent6">
                    <a:lumMod val="75000"/>
                  </a:schemeClr>
                </a:solidFill>
              </a:rPr>
              <a:t>iec</a:t>
            </a:r>
            <a:r>
              <a:rPr lang="en-GB" dirty="0" smtClean="0">
                <a:solidFill>
                  <a:schemeClr val="accent6">
                    <a:lumMod val="75000"/>
                  </a:schemeClr>
                </a:solidFill>
              </a:rPr>
              <a:t> 17025</a:t>
            </a:r>
          </a:p>
          <a:p>
            <a:pPr algn="just"/>
            <a:r>
              <a:rPr lang="en-GB" dirty="0" smtClean="0">
                <a:solidFill>
                  <a:schemeClr val="accent6">
                    <a:lumMod val="75000"/>
                  </a:schemeClr>
                </a:solidFill>
              </a:rPr>
              <a:t>THE STANDARD REQUIRES THAT ALL ACCREDITED LABORATORIES “</a:t>
            </a:r>
            <a:r>
              <a:rPr lang="en-GB" sz="2000" i="1" cap="none" dirty="0" smtClean="0">
                <a:solidFill>
                  <a:schemeClr val="accent6">
                    <a:lumMod val="75000"/>
                  </a:schemeClr>
                </a:solidFill>
              </a:rPr>
              <a:t>shall have and shall apply a procedure to estimate the uncertainty of measurement</a:t>
            </a:r>
            <a:r>
              <a:rPr lang="en-GB" sz="2000" i="1" dirty="0" smtClean="0">
                <a:solidFill>
                  <a:schemeClr val="accent6">
                    <a:lumMod val="75000"/>
                  </a:schemeClr>
                </a:solidFill>
              </a:rPr>
              <a:t>”</a:t>
            </a:r>
            <a:endParaRPr lang="en-GB" sz="2000" dirty="0" smtClean="0">
              <a:solidFill>
                <a:schemeClr val="accent6">
                  <a:lumMod val="75000"/>
                </a:schemeClr>
              </a:solidFill>
            </a:endParaRPr>
          </a:p>
          <a:p>
            <a:pPr algn="just"/>
            <a:endParaRPr lang="en-GB" dirty="0"/>
          </a:p>
        </p:txBody>
      </p:sp>
      <p:grpSp>
        <p:nvGrpSpPr>
          <p:cNvPr id="9" name="Group 8"/>
          <p:cNvGrpSpPr/>
          <p:nvPr/>
        </p:nvGrpSpPr>
        <p:grpSpPr>
          <a:xfrm>
            <a:off x="6747" y="6138001"/>
            <a:ext cx="12192000" cy="720000"/>
            <a:chOff x="6747" y="6242774"/>
            <a:chExt cx="12192000" cy="697049"/>
          </a:xfrm>
        </p:grpSpPr>
        <p:sp>
          <p:nvSpPr>
            <p:cNvPr id="10" name="Rectangle 9"/>
            <p:cNvSpPr/>
            <p:nvPr/>
          </p:nvSpPr>
          <p:spPr>
            <a:xfrm>
              <a:off x="6747" y="6242774"/>
              <a:ext cx="12192000" cy="697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1" y="6329904"/>
              <a:ext cx="1584000" cy="522787"/>
            </a:xfrm>
            <a:prstGeom prst="rect">
              <a:avLst/>
            </a:prstGeom>
            <a:noFill/>
            <a:ln>
              <a:noFill/>
            </a:ln>
          </p:spPr>
        </p:pic>
        <p:grpSp>
          <p:nvGrpSpPr>
            <p:cNvPr id="12" name="Group 11"/>
            <p:cNvGrpSpPr/>
            <p:nvPr/>
          </p:nvGrpSpPr>
          <p:grpSpPr>
            <a:xfrm>
              <a:off x="2033677" y="6329903"/>
              <a:ext cx="1098323" cy="592493"/>
              <a:chOff x="2266949" y="6141294"/>
              <a:chExt cx="1517171" cy="941159"/>
            </a:xfrm>
          </p:grpSpPr>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8461" y="6141297"/>
                <a:ext cx="795659" cy="941156"/>
              </a:xfrm>
              <a:prstGeom prst="rect">
                <a:avLst/>
              </a:prstGeom>
              <a:noFill/>
              <a:ln>
                <a:no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949" y="6141294"/>
                <a:ext cx="745930" cy="830432"/>
              </a:xfrm>
              <a:prstGeom prst="rect">
                <a:avLst/>
              </a:prstGeom>
              <a:noFill/>
              <a:ln>
                <a:noFill/>
              </a:ln>
            </p:spPr>
          </p:pic>
        </p:grpSp>
      </p:grpSp>
    </p:spTree>
    <p:extLst>
      <p:ext uri="{BB962C8B-B14F-4D97-AF65-F5344CB8AC3E}">
        <p14:creationId xmlns:p14="http://schemas.microsoft.com/office/powerpoint/2010/main" val="109938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1090</TotalTime>
  <Words>754</Words>
  <Application>Microsoft Office PowerPoint</Application>
  <PresentationFormat>Widescreen</PresentationFormat>
  <Paragraphs>93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Tw Cen MT</vt:lpstr>
      <vt:lpstr>Droplet</vt:lpstr>
      <vt:lpstr>USE OF UNCERTAINTY OF MEASUREMENT IN TESTING</vt:lpstr>
      <vt:lpstr>Reason for estimating uncertainty</vt:lpstr>
      <vt:lpstr>Reason for estimating uncertainty</vt:lpstr>
      <vt:lpstr>Reason for estimating uncertainty</vt:lpstr>
      <vt:lpstr>Reason for estimating uncertainty</vt:lpstr>
      <vt:lpstr>Reason for estimating uncertainty</vt:lpstr>
      <vt:lpstr>Reason for estimating uncertainty</vt:lpstr>
      <vt:lpstr>Reason for estimating uncertainty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UNCERTAINTY OF MEASURENET IN TESTING</dc:title>
  <dc:creator>Iroshan Perera</dc:creator>
  <cp:lastModifiedBy>Rohan Perera</cp:lastModifiedBy>
  <cp:revision>80</cp:revision>
  <dcterms:created xsi:type="dcterms:W3CDTF">2015-10-16T04:46:19Z</dcterms:created>
  <dcterms:modified xsi:type="dcterms:W3CDTF">2015-11-09T09:38:38Z</dcterms:modified>
</cp:coreProperties>
</file>